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4" r:id="rId2"/>
  </p:sldMasterIdLst>
  <p:notesMasterIdLst>
    <p:notesMasterId r:id="rId38"/>
  </p:notesMasterIdLst>
  <p:sldIdLst>
    <p:sldId id="256" r:id="rId3"/>
    <p:sldId id="257" r:id="rId4"/>
    <p:sldId id="258" r:id="rId5"/>
    <p:sldId id="259" r:id="rId6"/>
    <p:sldId id="318" r:id="rId7"/>
    <p:sldId id="262" r:id="rId8"/>
    <p:sldId id="290" r:id="rId9"/>
    <p:sldId id="354" r:id="rId10"/>
    <p:sldId id="346" r:id="rId11"/>
    <p:sldId id="347" r:id="rId12"/>
    <p:sldId id="353" r:id="rId13"/>
    <p:sldId id="311" r:id="rId14"/>
    <p:sldId id="294" r:id="rId15"/>
    <p:sldId id="293" r:id="rId16"/>
    <p:sldId id="292" r:id="rId17"/>
    <p:sldId id="296" r:id="rId18"/>
    <p:sldId id="350" r:id="rId19"/>
    <p:sldId id="351" r:id="rId20"/>
    <p:sldId id="319" r:id="rId21"/>
    <p:sldId id="273" r:id="rId22"/>
    <p:sldId id="312" r:id="rId23"/>
    <p:sldId id="320" r:id="rId24"/>
    <p:sldId id="297" r:id="rId25"/>
    <p:sldId id="313" r:id="rId26"/>
    <p:sldId id="323" r:id="rId27"/>
    <p:sldId id="287" r:id="rId28"/>
    <p:sldId id="343" r:id="rId29"/>
    <p:sldId id="349" r:id="rId30"/>
    <p:sldId id="322" r:id="rId31"/>
    <p:sldId id="348" r:id="rId32"/>
    <p:sldId id="345" r:id="rId33"/>
    <p:sldId id="314" r:id="rId34"/>
    <p:sldId id="315" r:id="rId35"/>
    <p:sldId id="321" r:id="rId36"/>
    <p:sldId id="288" r:id="rId37"/>
  </p:sldIdLst>
  <p:sldSz cx="9144000" cy="5143500" type="screen16x9"/>
  <p:notesSz cx="9144000" cy="5143500"/>
  <p:embeddedFontLst>
    <p:embeddedFont>
      <p:font typeface="Arial Black" panose="020B0604020202020204" pitchFamily="34" charset="0"/>
      <p:bold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  <p:embeddedFont>
      <p:font typeface="Open Sans" panose="020B0606030504020204" pitchFamily="34" charset="0"/>
      <p:regular r:id="rId44"/>
    </p:embeddedFont>
    <p:embeddedFont>
      <p:font typeface="PT Sans Narrow" panose="020B0506020203020204" pitchFamily="34" charset="77"/>
      <p:regular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888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8"/>
    <p:restoredTop sz="94674"/>
  </p:normalViewPr>
  <p:slideViewPr>
    <p:cSldViewPr snapToGrid="0">
      <p:cViewPr varScale="1">
        <p:scale>
          <a:sx n="165" d="100"/>
          <a:sy n="165" d="100"/>
        </p:scale>
        <p:origin x="752" y="184"/>
      </p:cViewPr>
      <p:guideLst>
        <p:guide orient="horz" pos="2888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4.fntdata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5.fntdata"/><Relationship Id="rId48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jpe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2c7962589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62c7962589_5_5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510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2c7962589_5_322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62c7962589_5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62c7962589_5_610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g62c7962589_5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20883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我们说</a:t>
            </a:r>
            <a:r>
              <a:rPr lang="en-US" altLang="zh-CN"/>
              <a:t>Go-Micro</a:t>
            </a:r>
            <a:r>
              <a:rPr lang="zh-CN" altLang="en-US"/>
              <a:t>中的任何一个组件，都是可以插件化的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2c7962589_5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62c7962589_5_66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30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529186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2c7962589_5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62c7962589_5_110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2c7962589_5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g62c7962589_5_637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c7962589_5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62c7962589_5_7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这几点理解好之后，</a:t>
            </a:r>
            <a:r>
              <a:rPr kumimoji="1" lang="en-US" altLang="zh-CN"/>
              <a:t>Go-Micro</a:t>
            </a:r>
            <a:r>
              <a:rPr kumimoji="1" lang="zh-CN" altLang="en-US"/>
              <a:t>基本就能运用自如了。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其实还有network、tunnel等网络相关的工具，但是还没正式发布，这里我们不讲。</a:t>
            </a:r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这里不给大家深入讲解，大家知道有这个工具即可，后面的几期我们会讲</a:t>
            </a:r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1,</a:t>
            </a:r>
            <a:r>
              <a:rPr lang="zh-CN" altLang="en-US"/>
              <a:t> 手写定义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2.</a:t>
            </a:r>
            <a:r>
              <a:rPr lang="zh-CN" altLang="en-US"/>
              <a:t> 演示生成</a:t>
            </a:r>
            <a:endParaRPr lang="en-US"/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384724" y="535134"/>
            <a:ext cx="8374551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09733" y="45689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7" name="Google Shape;87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205133" y="45081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205133" y="458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 panose="020B0506020203020204"/>
              <a:buNone/>
              <a:defRPr sz="2400"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154508" y="45988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172933" y="4548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567346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 extrusionOk="0">
                <a:moveTo>
                  <a:pt x="0" y="0"/>
                </a:moveTo>
                <a:lnTo>
                  <a:pt x="9143981" y="0"/>
                </a:lnTo>
                <a:lnTo>
                  <a:pt x="9143981" y="2008796"/>
                </a:lnTo>
                <a:lnTo>
                  <a:pt x="0" y="2008796"/>
                </a:lnTo>
                <a:lnTo>
                  <a:pt x="0" y="0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5143489"/>
                </a:moveTo>
                <a:lnTo>
                  <a:pt x="4571990" y="5143489"/>
                </a:lnTo>
                <a:lnTo>
                  <a:pt x="4571990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571991" y="174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0"/>
                </a:moveTo>
                <a:lnTo>
                  <a:pt x="4571990" y="0"/>
                </a:lnTo>
                <a:lnTo>
                  <a:pt x="4571990" y="5143489"/>
                </a:lnTo>
                <a:lnTo>
                  <a:pt x="0" y="51434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5029664" y="4495491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 h="120000" extrusionOk="0">
                <a:moveTo>
                  <a:pt x="0" y="0"/>
                </a:moveTo>
                <a:lnTo>
                  <a:pt x="577198" y="0"/>
                </a:lnTo>
              </a:path>
            </a:pathLst>
          </a:custGeom>
          <a:noFill/>
          <a:ln w="19025" cap="flat" cmpd="sng">
            <a:solidFill>
              <a:srgbClr val="E81C6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8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Google Shape;55;p8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57" name="Google Shape;57;p8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9" name="Google Shape;59;p8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8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2" name="Google Shape;62;p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26399" y="417217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63474" y="418352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 夜读（中浅蓝）" type="twoColTx">
  <p:cSld name="TITLE_AND_TWO_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258" y="4682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2" name="Google Shape;82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29199" y="1275574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 h="120000" extrusionOk="0">
                <a:moveTo>
                  <a:pt x="0" y="0"/>
                </a:moveTo>
                <a:lnTo>
                  <a:pt x="614098" y="0"/>
                </a:lnTo>
              </a:path>
            </a:pathLst>
          </a:custGeom>
          <a:noFill/>
          <a:ln w="19025" cap="flat" cmpd="sng">
            <a:solidFill>
              <a:srgbClr val="4242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 u="none" strike="noStrike" cap="none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86708" y="4539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52" name="Google Shape;52;p7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/protoc-gen-micr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-in-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.mu/" TargetMode="External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ithub.com/micro-in-cn" TargetMode="External"/><Relationship Id="rId5" Type="http://schemas.openxmlformats.org/officeDocument/2006/relationships/hyperlink" Target="https://github.com/micro" TargetMode="External"/><Relationship Id="rId4" Type="http://schemas.openxmlformats.org/officeDocument/2006/relationships/image" Target="../media/image2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/>
              <a:t>Go-Micro  </a:t>
            </a:r>
            <a:r>
              <a:rPr lang="zh-CN" altLang="en-US" sz="4400"/>
              <a:t>编写微服务</a:t>
            </a:r>
            <a:endParaRPr lang="en-US" sz="4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/>
              <a:t>Micro </a:t>
            </a:r>
            <a:r>
              <a:rPr lang="zh-CN" altLang="en-US">
                <a:ea typeface="宋体" panose="02010600030101010101" pitchFamily="2" charset="-122"/>
              </a:rPr>
              <a:t>中国</a:t>
            </a:r>
            <a:r>
              <a:rPr lang="en-US" altLang="zh-CN">
                <a:ea typeface="宋体" panose="02010600030101010101" pitchFamily="2" charset="-122"/>
              </a:rPr>
              <a:t>·</a:t>
            </a:r>
            <a:r>
              <a:rPr lang="zh-CN" altLang="en-US">
                <a:ea typeface="宋体" panose="02010600030101010101" pitchFamily="2" charset="-122"/>
              </a:rPr>
              <a:t>舒先</a:t>
            </a:r>
            <a:r>
              <a:rPr lang="en-US" altLang="zh-CN" sz="1400">
                <a:ea typeface="宋体" panose="02010600030101010101" pitchFamily="2" charset="-122"/>
              </a:rPr>
              <a:t>(Printfcoder)</a:t>
            </a:r>
            <a:endParaRPr lang="zh-CN" altLang="en-US">
              <a:ea typeface="宋体" panose="02010600030101010101" pitchFamily="2" charset="-122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2019-1</a:t>
            </a:r>
            <a:r>
              <a:rPr lang="en-US" altLang="zh-CN"/>
              <a:t>2</a:t>
            </a:r>
            <a:r>
              <a:rPr lang="en-US"/>
              <a:t>-</a:t>
            </a:r>
            <a:r>
              <a:rPr lang="en-US" altLang="zh-CN"/>
              <a:t>19</a:t>
            </a:r>
            <a:endParaRPr lang="en-US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Go-Micro</a:t>
            </a:r>
            <a:r>
              <a:rPr lang="zh-CN" altLang="en-US"/>
              <a:t>的方案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  <a:sym typeface="+mn-ea"/>
              </a:rPr>
              <a:t>服务的注册与发现</a:t>
            </a:r>
            <a:r>
              <a:rPr lang="zh-CN" altLang="en-US" dirty="0">
                <a:sym typeface="+mn-ea"/>
              </a:rPr>
              <a:t>：支持</a:t>
            </a:r>
            <a:r>
              <a:rPr lang="en-US" altLang="zh-CN" dirty="0" err="1">
                <a:sym typeface="+mn-ea"/>
              </a:rPr>
              <a:t>Etcd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MSDN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Consul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ZK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Eureka...</a:t>
            </a:r>
          </a:p>
          <a:p>
            <a:r>
              <a:rPr lang="zh-CN" altLang="en-US" dirty="0">
                <a:ea typeface="宋体" panose="02010600030101010101" pitchFamily="2" charset="-122"/>
                <a:sym typeface="+mn-ea"/>
              </a:rPr>
              <a:t>服务间通信：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HTTP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TCP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UDP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MQ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（同步），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HTTP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MQ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（异步）</a:t>
            </a:r>
          </a:p>
          <a:p>
            <a:r>
              <a:rPr lang="zh-CN" altLang="en-US" dirty="0">
                <a:ea typeface="宋体" panose="02010600030101010101" pitchFamily="2" charset="-122"/>
                <a:sym typeface="+mn-ea"/>
              </a:rPr>
              <a:t>服务可靠性：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TTL/Interval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、基于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Wrapper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的限流、熔断等特性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Go-Micro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8040391" y="701661"/>
            <a:ext cx="14734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2333" y="1265398"/>
            <a:ext cx="4041140" cy="944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/>
              <a:t>1.</a:t>
            </a:r>
            <a:r>
              <a:rPr kumimoji="1" lang="zh-CN" altLang="en-US"/>
              <a:t>  定义接口</a:t>
            </a:r>
          </a:p>
          <a:p>
            <a:pPr algn="l"/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基于</a:t>
            </a:r>
            <a:r>
              <a:rPr kumimoji="1" lang="en-US" altLang="zh-CN"/>
              <a:t>Proto</a:t>
            </a:r>
            <a:r>
              <a:rPr kumimoji="1" lang="zh-CN" altLang="en-US"/>
              <a:t>协议</a:t>
            </a:r>
            <a:r>
              <a:rPr kumimoji="1" lang="en-US" altLang="zh-CN"/>
              <a:t>(srv)</a:t>
            </a:r>
          </a:p>
          <a:p>
            <a:pPr algn="l"/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使用</a:t>
            </a:r>
            <a:r>
              <a:rPr lang="en-US">
                <a:hlinkClick r:id="rId3"/>
              </a:rPr>
              <a:t>protoc-gen-micro</a:t>
            </a:r>
            <a:r>
              <a:rPr lang="zh-CN" altLang="en-US"/>
              <a:t>插件生成</a:t>
            </a:r>
            <a:r>
              <a:rPr lang="en-US" altLang="zh-CN"/>
              <a:t>Micro</a:t>
            </a:r>
            <a:r>
              <a:rPr lang="zh-CN" altLang="en-US"/>
              <a:t>代码</a:t>
            </a:r>
            <a:r>
              <a:rPr kumimoji="1" lang="en-US" altLang="zh-CN">
                <a:sym typeface="+mn-ea"/>
              </a:rPr>
              <a:t>(srv)</a:t>
            </a:r>
            <a:endParaRPr kumimoji="1" lang="en-US" altLang="zh-CN"/>
          </a:p>
          <a:p>
            <a:pPr marL="342900" indent="-342900">
              <a:buAutoNum type="arabicPeriod"/>
            </a:pPr>
            <a:endParaRPr kumimoji="1"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42333" y="2178589"/>
            <a:ext cx="1463675" cy="51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2.</a:t>
            </a:r>
            <a:r>
              <a:rPr kumimoji="1" lang="zh-CN" altLang="en-US"/>
              <a:t>  实现接口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定义</a:t>
            </a:r>
            <a:r>
              <a:rPr kumimoji="1" lang="en-US" altLang="zh-CN"/>
              <a:t>Hanlder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2333" y="2871086"/>
            <a:ext cx="185339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3.</a:t>
            </a:r>
            <a:r>
              <a:rPr kumimoji="1" lang="zh-CN" altLang="en-US"/>
              <a:t>  创建服务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NewService</a:t>
            </a:r>
            <a:r>
              <a:rPr kumimoji="1" lang="zh-CN" altLang="en-US"/>
              <a:t> 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Init</a:t>
            </a:r>
            <a:r>
              <a:rPr kumimoji="1" lang="zh-CN" altLang="en-US"/>
              <a:t> 初始化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挂载接口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运行</a:t>
            </a:r>
            <a:endParaRPr kumimoji="1" lang="en-US" altLang="zh-CN"/>
          </a:p>
          <a:p>
            <a:endParaRPr kumimoji="1" lang="en-US" altLang="zh-CN"/>
          </a:p>
        </p:txBody>
      </p:sp>
      <p:sp>
        <p:nvSpPr>
          <p:cNvPr id="128" name="Google Shape;128;p18"/>
          <p:cNvSpPr/>
          <p:nvPr/>
        </p:nvSpPr>
        <p:spPr>
          <a:xfrm>
            <a:off x="6999605" y="721995"/>
            <a:ext cx="1864995" cy="3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编写服务的主要流程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SRV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5894262" y="701662"/>
            <a:ext cx="306702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9214" y="1152425"/>
            <a:ext cx="48982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两个服务</a:t>
            </a:r>
            <a:endParaRPr kumimoji="1" lang="en-US" altLang="zh-CN"/>
          </a:p>
          <a:p>
            <a:endParaRPr kumimoji="1" lang="en-US" altLang="zh-CN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>
                <a:sym typeface="PT Sans Narrow" panose="020B0506020203020204"/>
              </a:rPr>
              <a:t>Sum</a:t>
            </a:r>
            <a:r>
              <a:rPr kumimoji="1" lang="zh-CN" altLang="en-US">
                <a:sym typeface="PT Sans Narrow" panose="020B0506020203020204"/>
              </a:rPr>
              <a:t>服务：所有小于输入数字的自然数累加</a:t>
            </a:r>
            <a:endParaRPr kumimoji="1" lang="en-US" altLang="zh-CN">
              <a:sym typeface="PT Sans Narrow" panose="020B0506020203020204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/>
              <a:t>Prime</a:t>
            </a:r>
            <a:r>
              <a:rPr kumimoji="1" lang="zh-CN" altLang="en-US"/>
              <a:t>服务：查出小于输入的所有素数</a:t>
            </a:r>
            <a:endParaRPr kumimoji="1" lang="en-US" altLang="zh-CN"/>
          </a:p>
        </p:txBody>
      </p:sp>
      <p:sp>
        <p:nvSpPr>
          <p:cNvPr id="7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后台服务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755" y="1550670"/>
            <a:ext cx="3937635" cy="23380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5" y="1284939"/>
            <a:ext cx="9144000" cy="6436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673" y="2341345"/>
            <a:ext cx="5653528" cy="2445445"/>
          </a:xfrm>
          <a:prstGeom prst="rect">
            <a:avLst/>
          </a:prstGeom>
        </p:spPr>
      </p:pic>
      <p:sp>
        <p:nvSpPr>
          <p:cNvPr id="6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dirty="0"/>
              <a:t>启动日志</a:t>
            </a:r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服务参数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/>
          </a:p>
          <a:p>
            <a:r>
              <a:rPr kumimoji="1" lang="en-US" altLang="zh-CN"/>
              <a:t>1.</a:t>
            </a:r>
            <a:r>
              <a:rPr kumimoji="1" lang="zh-CN" altLang="en-US"/>
              <a:t> 框架</a:t>
            </a:r>
            <a:r>
              <a:rPr kumimoji="1" lang="en-US" altLang="zh-CN"/>
              <a:t>API</a:t>
            </a:r>
          </a:p>
          <a:p>
            <a:r>
              <a:rPr kumimoji="1" lang="en-US" altLang="zh-CN"/>
              <a:t>2.</a:t>
            </a:r>
            <a:r>
              <a:rPr kumimoji="1" lang="zh-CN" altLang="en-US"/>
              <a:t> </a:t>
            </a:r>
            <a:r>
              <a:rPr kumimoji="1" lang="en-US" altLang="zh-CN"/>
              <a:t>ENV</a:t>
            </a:r>
            <a:r>
              <a:rPr kumimoji="1" lang="zh-CN" altLang="en-US"/>
              <a:t> 环境变量</a:t>
            </a:r>
            <a:endParaRPr kumimoji="1" lang="en-US" altLang="zh-CN"/>
          </a:p>
          <a:p>
            <a:r>
              <a:rPr kumimoji="1" lang="en-US" altLang="zh-CN"/>
              <a:t>3.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 命令行参数</a:t>
            </a:r>
            <a:endParaRPr kumimoji="1" lang="en-US" altLang="zh-CN"/>
          </a:p>
          <a:p>
            <a:r>
              <a:rPr kumimoji="1" lang="zh-CN" altLang="en-US"/>
              <a:t>同时声明：</a:t>
            </a:r>
            <a:r>
              <a:rPr kumimoji="1" lang="en-US" altLang="zh-CN"/>
              <a:t>1&lt;2&lt;3</a:t>
            </a:r>
          </a:p>
          <a:p>
            <a:r>
              <a:rPr kumimoji="1" lang="zh-CN" altLang="en-US"/>
              <a:t>如何查找参数与变量名（</a:t>
            </a:r>
            <a:r>
              <a:rPr kumimoji="1" lang="en-US" altLang="zh-CN"/>
              <a:t>--help</a:t>
            </a:r>
            <a:r>
              <a:rPr kumimoji="1" lang="zh-CN" altLang="en-US"/>
              <a:t>）</a:t>
            </a:r>
          </a:p>
        </p:txBody>
      </p:sp>
      <p:sp>
        <p:nvSpPr>
          <p:cNvPr id="4" name="Text Placeholder 2"/>
          <p:cNvSpPr>
            <a:spLocks noGrp="1"/>
          </p:cNvSpPr>
          <p:nvPr/>
        </p:nvSpPr>
        <p:spPr>
          <a:xfrm>
            <a:off x="311785" y="3575685"/>
            <a:ext cx="8520430" cy="9061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rPr lang="en-US"/>
              <a:t>Cli</a:t>
            </a:r>
            <a:r>
              <a:rPr lang="zh-CN" altLang="en-US"/>
              <a:t> 库</a:t>
            </a:r>
            <a:endParaRPr lang="en-US" altLang="zh-CN"/>
          </a:p>
          <a:p>
            <a:r>
              <a:rPr kumimoji="1" lang="zh-CN" altLang="en-US"/>
              <a:t>关键字：</a:t>
            </a:r>
            <a:r>
              <a:rPr lang="en-US"/>
              <a:t> </a:t>
            </a:r>
            <a:r>
              <a:rPr lang="en-US" altLang="zh-CN"/>
              <a:t>micro.</a:t>
            </a:r>
            <a:r>
              <a:rPr lang="en-US"/>
              <a:t>Flags</a:t>
            </a:r>
            <a:endParaRPr kumimoji="1" lang="en-US" altLang="zh-CN"/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441960" y="3194050"/>
            <a:ext cx="8520430" cy="48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r>
              <a:rPr kumimoji="1" lang="zh-CN" altLang="en-US" sz="2000"/>
              <a:t>自定义</a:t>
            </a:r>
          </a:p>
        </p:txBody>
      </p:sp>
      <p:sp>
        <p:nvSpPr>
          <p:cNvPr id="6" name="Title 1"/>
          <p:cNvSpPr>
            <a:spLocks noGrp="1"/>
          </p:cNvSpPr>
          <p:nvPr/>
        </p:nvSpPr>
        <p:spPr>
          <a:xfrm>
            <a:off x="441960" y="1152525"/>
            <a:ext cx="8520430" cy="48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r>
              <a:rPr kumimoji="1" lang="zh-CN" altLang="en-US" sz="2000"/>
              <a:t>框架参数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Web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特性：基于</a:t>
            </a:r>
            <a:r>
              <a:rPr kumimoji="1" lang="en-US" altLang="zh-CN"/>
              <a:t>Go-Micro</a:t>
            </a:r>
            <a:r>
              <a:rPr kumimoji="1" lang="zh-CN" altLang="en-US"/>
              <a:t>开发</a:t>
            </a:r>
            <a:r>
              <a:rPr kumimoji="1" lang="en-US" altLang="zh-CN"/>
              <a:t>Web</a:t>
            </a:r>
            <a:r>
              <a:rPr kumimoji="1" lang="zh-CN" altLang="en-US"/>
              <a:t>应用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支持服务发现与心跳检测</a:t>
            </a:r>
            <a:endParaRPr kumimoji="1" lang="en-US" altLang="zh-CN"/>
          </a:p>
          <a:p>
            <a:r>
              <a:rPr kumimoji="1" lang="zh-CN" altLang="en-US"/>
              <a:t>支持自定义</a:t>
            </a:r>
            <a:r>
              <a:rPr kumimoji="1" lang="en-US" altLang="zh-CN"/>
              <a:t>Handler</a:t>
            </a:r>
          </a:p>
          <a:p>
            <a:r>
              <a:rPr kumimoji="1" lang="zh-CN" altLang="en-US"/>
              <a:t>支持静态文件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755" y="1414145"/>
            <a:ext cx="4379595" cy="24936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API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4044363" cy="3302700"/>
          </a:xfrm>
        </p:spPr>
        <p:txBody>
          <a:bodyPr/>
          <a:lstStyle/>
          <a:p>
            <a:r>
              <a:rPr kumimoji="1" lang="zh-CN" altLang="en-US"/>
              <a:t>定位：业务核心逻辑内聚在</a:t>
            </a:r>
            <a:r>
              <a:rPr kumimoji="1" lang="en-US" altLang="zh-CN"/>
              <a:t>SRV</a:t>
            </a:r>
            <a:r>
              <a:rPr kumimoji="1" lang="zh-CN" altLang="en-US"/>
              <a:t>，</a:t>
            </a:r>
            <a:r>
              <a:rPr kumimoji="1" lang="en-US" altLang="zh-CN"/>
              <a:t>API</a:t>
            </a:r>
            <a:r>
              <a:rPr kumimoji="1" lang="zh-CN" altLang="en-US"/>
              <a:t>则负责统一业务入口，并将不同</a:t>
            </a:r>
            <a:r>
              <a:rPr kumimoji="1" lang="en-US" altLang="zh-CN"/>
              <a:t>SRV</a:t>
            </a:r>
            <a:r>
              <a:rPr kumimoji="1" lang="zh-CN" altLang="en-US"/>
              <a:t>的能力聚合。</a:t>
            </a:r>
            <a:endParaRPr kumimoji="1"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063" y="1406525"/>
            <a:ext cx="4455337" cy="255134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同步通信的主要流程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2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B1D45-C583-F546-BA6A-AF729095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4361039" cy="707400"/>
          </a:xfrm>
        </p:spPr>
        <p:txBody>
          <a:bodyPr/>
          <a:lstStyle/>
          <a:p>
            <a:r>
              <a:rPr kumimoji="1" lang="en-US" altLang="zh-CN"/>
              <a:t>Client-&gt;Server</a:t>
            </a:r>
            <a:endParaRPr kumimoji="1"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AC79C-E459-EB46-A126-5CDC200E9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739" y="1637146"/>
            <a:ext cx="4204962" cy="1818865"/>
          </a:xfrm>
          <a:prstGeom prst="rect">
            <a:avLst/>
          </a:prstGeom>
        </p:spPr>
      </p:pic>
      <p:sp>
        <p:nvSpPr>
          <p:cNvPr id="5" name="Google Shape;128;p18">
            <a:extLst>
              <a:ext uri="{FF2B5EF4-FFF2-40B4-BE49-F238E27FC236}">
                <a16:creationId xmlns:a16="http://schemas.microsoft.com/office/drawing/2014/main" id="{C66BA8B2-D899-ED44-9BBA-2DE6C80F4AB2}"/>
              </a:ext>
            </a:extLst>
          </p:cNvPr>
          <p:cNvSpPr/>
          <p:nvPr/>
        </p:nvSpPr>
        <p:spPr>
          <a:xfrm>
            <a:off x="6842503" y="721831"/>
            <a:ext cx="2022168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客户端如何调用服务端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6" name="Google Shape;613;p43">
            <a:extLst>
              <a:ext uri="{FF2B5EF4-FFF2-40B4-BE49-F238E27FC236}">
                <a16:creationId xmlns:a16="http://schemas.microsoft.com/office/drawing/2014/main" id="{7691564C-CB67-234D-8D4F-C5DF165B9302}"/>
              </a:ext>
            </a:extLst>
          </p:cNvPr>
          <p:cNvSpPr/>
          <p:nvPr/>
        </p:nvSpPr>
        <p:spPr>
          <a:xfrm>
            <a:off x="466682" y="1316178"/>
            <a:ext cx="1853015" cy="2872364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" name="Google Shape;614;p43">
            <a:extLst>
              <a:ext uri="{FF2B5EF4-FFF2-40B4-BE49-F238E27FC236}">
                <a16:creationId xmlns:a16="http://schemas.microsoft.com/office/drawing/2014/main" id="{BEB275CA-65D1-7143-A8E2-0602926A5367}"/>
              </a:ext>
            </a:extLst>
          </p:cNvPr>
          <p:cNvSpPr/>
          <p:nvPr/>
        </p:nvSpPr>
        <p:spPr>
          <a:xfrm>
            <a:off x="2725270" y="1316178"/>
            <a:ext cx="1699467" cy="2872364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" name="Google Shape;615;p43">
            <a:extLst>
              <a:ext uri="{FF2B5EF4-FFF2-40B4-BE49-F238E27FC236}">
                <a16:creationId xmlns:a16="http://schemas.microsoft.com/office/drawing/2014/main" id="{58239E70-3D9E-764D-90EA-7FB08E89347D}"/>
              </a:ext>
            </a:extLst>
          </p:cNvPr>
          <p:cNvSpPr txBox="1"/>
          <p:nvPr/>
        </p:nvSpPr>
        <p:spPr>
          <a:xfrm>
            <a:off x="1037989" y="1048355"/>
            <a:ext cx="7104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 dirty="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Client</a:t>
            </a:r>
            <a:endParaRPr sz="135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Google Shape;616;p43">
            <a:extLst>
              <a:ext uri="{FF2B5EF4-FFF2-40B4-BE49-F238E27FC236}">
                <a16:creationId xmlns:a16="http://schemas.microsoft.com/office/drawing/2014/main" id="{04C1B150-A5E7-E34B-B3C6-6B0D781CA2D1}"/>
              </a:ext>
            </a:extLst>
          </p:cNvPr>
          <p:cNvSpPr txBox="1"/>
          <p:nvPr/>
        </p:nvSpPr>
        <p:spPr>
          <a:xfrm>
            <a:off x="3151666" y="1009165"/>
            <a:ext cx="902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Server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" name="Google Shape;617;p43">
            <a:extLst>
              <a:ext uri="{FF2B5EF4-FFF2-40B4-BE49-F238E27FC236}">
                <a16:creationId xmlns:a16="http://schemas.microsoft.com/office/drawing/2014/main" id="{6A76DE6E-C85E-4F4B-9C9F-39938C0BDB22}"/>
              </a:ext>
            </a:extLst>
          </p:cNvPr>
          <p:cNvSpPr/>
          <p:nvPr/>
        </p:nvSpPr>
        <p:spPr>
          <a:xfrm>
            <a:off x="2892948" y="1512057"/>
            <a:ext cx="1353224" cy="205199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Handler</a:t>
            </a:r>
          </a:p>
        </p:txBody>
      </p:sp>
      <p:sp>
        <p:nvSpPr>
          <p:cNvPr id="11" name="Google Shape;619;p43">
            <a:extLst>
              <a:ext uri="{FF2B5EF4-FFF2-40B4-BE49-F238E27FC236}">
                <a16:creationId xmlns:a16="http://schemas.microsoft.com/office/drawing/2014/main" id="{50F79E3C-9D28-6647-ABAF-72EF18935CA4}"/>
              </a:ext>
            </a:extLst>
          </p:cNvPr>
          <p:cNvSpPr/>
          <p:nvPr/>
        </p:nvSpPr>
        <p:spPr>
          <a:xfrm>
            <a:off x="645587" y="1823957"/>
            <a:ext cx="1535482" cy="2230408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" name="Google Shape;620;p43">
            <a:extLst>
              <a:ext uri="{FF2B5EF4-FFF2-40B4-BE49-F238E27FC236}">
                <a16:creationId xmlns:a16="http://schemas.microsoft.com/office/drawing/2014/main" id="{00250C70-2A15-9847-ADD3-A72114DF84A0}"/>
              </a:ext>
            </a:extLst>
          </p:cNvPr>
          <p:cNvSpPr/>
          <p:nvPr/>
        </p:nvSpPr>
        <p:spPr>
          <a:xfrm>
            <a:off x="827727" y="2073987"/>
            <a:ext cx="1163303" cy="1832645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" name="Google Shape;621;p43">
            <a:extLst>
              <a:ext uri="{FF2B5EF4-FFF2-40B4-BE49-F238E27FC236}">
                <a16:creationId xmlns:a16="http://schemas.microsoft.com/office/drawing/2014/main" id="{116B17C8-FC9E-2C4A-9FA7-A7F05AA1EA5A}"/>
              </a:ext>
            </a:extLst>
          </p:cNvPr>
          <p:cNvSpPr txBox="1"/>
          <p:nvPr/>
        </p:nvSpPr>
        <p:spPr>
          <a:xfrm>
            <a:off x="856923" y="2048490"/>
            <a:ext cx="710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trClient</a:t>
            </a: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622;p43">
            <a:extLst>
              <a:ext uri="{FF2B5EF4-FFF2-40B4-BE49-F238E27FC236}">
                <a16:creationId xmlns:a16="http://schemas.microsoft.com/office/drawing/2014/main" id="{FE757732-D8C0-4D4F-8131-0DAEB1AB37D7}"/>
              </a:ext>
            </a:extLst>
          </p:cNvPr>
          <p:cNvSpPr/>
          <p:nvPr/>
        </p:nvSpPr>
        <p:spPr>
          <a:xfrm>
            <a:off x="638470" y="1512108"/>
            <a:ext cx="1544067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Call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5" name="Google Shape;623;p43">
            <a:extLst>
              <a:ext uri="{FF2B5EF4-FFF2-40B4-BE49-F238E27FC236}">
                <a16:creationId xmlns:a16="http://schemas.microsoft.com/office/drawing/2014/main" id="{8FA82D3D-C075-3149-99D9-037EDEE3FF96}"/>
              </a:ext>
            </a:extLst>
          </p:cNvPr>
          <p:cNvCxnSpPr>
            <a:stCxn id="14" idx="3"/>
            <a:endCxn id="10" idx="1"/>
          </p:cNvCxnSpPr>
          <p:nvPr/>
        </p:nvCxnSpPr>
        <p:spPr>
          <a:xfrm>
            <a:off x="2182537" y="1610483"/>
            <a:ext cx="710400" cy="42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6" name="Google Shape;624;p43">
            <a:extLst>
              <a:ext uri="{FF2B5EF4-FFF2-40B4-BE49-F238E27FC236}">
                <a16:creationId xmlns:a16="http://schemas.microsoft.com/office/drawing/2014/main" id="{8B1388B5-78A7-5947-8B61-82FE4E7B1BEC}"/>
              </a:ext>
            </a:extLst>
          </p:cNvPr>
          <p:cNvSpPr/>
          <p:nvPr/>
        </p:nvSpPr>
        <p:spPr>
          <a:xfrm>
            <a:off x="2892946" y="1823957"/>
            <a:ext cx="1353225" cy="2230407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" name="Google Shape;625;p43">
            <a:extLst>
              <a:ext uri="{FF2B5EF4-FFF2-40B4-BE49-F238E27FC236}">
                <a16:creationId xmlns:a16="http://schemas.microsoft.com/office/drawing/2014/main" id="{CA86BDB9-E068-E148-BB23-6DB086C36EA0}"/>
              </a:ext>
            </a:extLst>
          </p:cNvPr>
          <p:cNvSpPr/>
          <p:nvPr/>
        </p:nvSpPr>
        <p:spPr>
          <a:xfrm>
            <a:off x="2990632" y="2089171"/>
            <a:ext cx="1139576" cy="181746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" name="Google Shape;626;p43">
            <a:extLst>
              <a:ext uri="{FF2B5EF4-FFF2-40B4-BE49-F238E27FC236}">
                <a16:creationId xmlns:a16="http://schemas.microsoft.com/office/drawing/2014/main" id="{DE423EC7-CE10-8F4F-A7E2-9456F5353AEA}"/>
              </a:ext>
            </a:extLst>
          </p:cNvPr>
          <p:cNvSpPr txBox="1"/>
          <p:nvPr/>
        </p:nvSpPr>
        <p:spPr>
          <a:xfrm>
            <a:off x="3002070" y="2073990"/>
            <a:ext cx="710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Listener</a:t>
            </a: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Google Shape;627;p43">
            <a:extLst>
              <a:ext uri="{FF2B5EF4-FFF2-40B4-BE49-F238E27FC236}">
                <a16:creationId xmlns:a16="http://schemas.microsoft.com/office/drawing/2014/main" id="{0F016D52-2AA2-AF4C-BB42-8FAE191F7C47}"/>
              </a:ext>
            </a:extLst>
          </p:cNvPr>
          <p:cNvSpPr/>
          <p:nvPr/>
        </p:nvSpPr>
        <p:spPr>
          <a:xfrm>
            <a:off x="3098900" y="2251452"/>
            <a:ext cx="929062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Accept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628;p43">
            <a:extLst>
              <a:ext uri="{FF2B5EF4-FFF2-40B4-BE49-F238E27FC236}">
                <a16:creationId xmlns:a16="http://schemas.microsoft.com/office/drawing/2014/main" id="{FDB22B51-0D59-104D-91C2-76AD8FA109E9}"/>
              </a:ext>
            </a:extLst>
          </p:cNvPr>
          <p:cNvSpPr/>
          <p:nvPr/>
        </p:nvSpPr>
        <p:spPr>
          <a:xfrm>
            <a:off x="3098900" y="2554904"/>
            <a:ext cx="929063" cy="1207846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" name="Google Shape;629;p43">
            <a:extLst>
              <a:ext uri="{FF2B5EF4-FFF2-40B4-BE49-F238E27FC236}">
                <a16:creationId xmlns:a16="http://schemas.microsoft.com/office/drawing/2014/main" id="{25F6FA09-3279-B840-9618-2A54460EAAA7}"/>
              </a:ext>
            </a:extLst>
          </p:cNvPr>
          <p:cNvSpPr txBox="1"/>
          <p:nvPr/>
        </p:nvSpPr>
        <p:spPr>
          <a:xfrm>
            <a:off x="3114098" y="2592240"/>
            <a:ext cx="710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trSocket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" name="Google Shape;630;p43">
            <a:extLst>
              <a:ext uri="{FF2B5EF4-FFF2-40B4-BE49-F238E27FC236}">
                <a16:creationId xmlns:a16="http://schemas.microsoft.com/office/drawing/2014/main" id="{448D8A47-2B8D-0849-8FFA-DAEAA39EB735}"/>
              </a:ext>
            </a:extLst>
          </p:cNvPr>
          <p:cNvSpPr/>
          <p:nvPr/>
        </p:nvSpPr>
        <p:spPr>
          <a:xfrm>
            <a:off x="3229686" y="3080247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Rcv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" name="Google Shape;631;p43">
            <a:extLst>
              <a:ext uri="{FF2B5EF4-FFF2-40B4-BE49-F238E27FC236}">
                <a16:creationId xmlns:a16="http://schemas.microsoft.com/office/drawing/2014/main" id="{AF36011F-73A8-8B47-859D-289A364DDDBB}"/>
              </a:ext>
            </a:extLst>
          </p:cNvPr>
          <p:cNvSpPr/>
          <p:nvPr/>
        </p:nvSpPr>
        <p:spPr>
          <a:xfrm>
            <a:off x="3222026" y="3364683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Send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632;p43">
            <a:extLst>
              <a:ext uri="{FF2B5EF4-FFF2-40B4-BE49-F238E27FC236}">
                <a16:creationId xmlns:a16="http://schemas.microsoft.com/office/drawing/2014/main" id="{CA7EA446-3537-194A-AE91-2875DFAB3B05}"/>
              </a:ext>
            </a:extLst>
          </p:cNvPr>
          <p:cNvSpPr/>
          <p:nvPr/>
        </p:nvSpPr>
        <p:spPr>
          <a:xfrm>
            <a:off x="2863794" y="1767690"/>
            <a:ext cx="1139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Transport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5" name="Google Shape;633;p43">
            <a:extLst>
              <a:ext uri="{FF2B5EF4-FFF2-40B4-BE49-F238E27FC236}">
                <a16:creationId xmlns:a16="http://schemas.microsoft.com/office/drawing/2014/main" id="{D0ABD2A9-DF5A-D346-9FBA-93D4F197B97A}"/>
              </a:ext>
            </a:extLst>
          </p:cNvPr>
          <p:cNvCxnSpPr>
            <a:stCxn id="26" idx="3"/>
            <a:endCxn id="19" idx="1"/>
          </p:cNvCxnSpPr>
          <p:nvPr/>
        </p:nvCxnSpPr>
        <p:spPr>
          <a:xfrm rot="10800000" flipH="1">
            <a:off x="1935079" y="2349708"/>
            <a:ext cx="1163700" cy="3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" name="Google Shape;634;p43">
            <a:extLst>
              <a:ext uri="{FF2B5EF4-FFF2-40B4-BE49-F238E27FC236}">
                <a16:creationId xmlns:a16="http://schemas.microsoft.com/office/drawing/2014/main" id="{E4E1A26A-ECB3-8D49-AF36-0206F633C69A}"/>
              </a:ext>
            </a:extLst>
          </p:cNvPr>
          <p:cNvSpPr/>
          <p:nvPr/>
        </p:nvSpPr>
        <p:spPr>
          <a:xfrm>
            <a:off x="927070" y="2254633"/>
            <a:ext cx="1008009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Dial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" name="Google Shape;635;p43">
            <a:extLst>
              <a:ext uri="{FF2B5EF4-FFF2-40B4-BE49-F238E27FC236}">
                <a16:creationId xmlns:a16="http://schemas.microsoft.com/office/drawing/2014/main" id="{A7CB97D5-CB7E-4C45-9500-748E579F014F}"/>
              </a:ext>
            </a:extLst>
          </p:cNvPr>
          <p:cNvSpPr/>
          <p:nvPr/>
        </p:nvSpPr>
        <p:spPr>
          <a:xfrm>
            <a:off x="638472" y="1787865"/>
            <a:ext cx="10080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Transport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" name="Google Shape;643;p43">
            <a:extLst>
              <a:ext uri="{FF2B5EF4-FFF2-40B4-BE49-F238E27FC236}">
                <a16:creationId xmlns:a16="http://schemas.microsoft.com/office/drawing/2014/main" id="{31FB4C6A-F535-7148-8378-9729C3009D6B}"/>
              </a:ext>
            </a:extLst>
          </p:cNvPr>
          <p:cNvSpPr/>
          <p:nvPr/>
        </p:nvSpPr>
        <p:spPr>
          <a:xfrm>
            <a:off x="927070" y="2546579"/>
            <a:ext cx="1008009" cy="123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" name="Google Shape;644;p43">
            <a:extLst>
              <a:ext uri="{FF2B5EF4-FFF2-40B4-BE49-F238E27FC236}">
                <a16:creationId xmlns:a16="http://schemas.microsoft.com/office/drawing/2014/main" id="{0A0DCE94-FF00-C24B-A4F7-378BBF9F1B59}"/>
              </a:ext>
            </a:extLst>
          </p:cNvPr>
          <p:cNvSpPr/>
          <p:nvPr/>
        </p:nvSpPr>
        <p:spPr>
          <a:xfrm>
            <a:off x="1070775" y="3065353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Send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" name="Google Shape;645;p43">
            <a:extLst>
              <a:ext uri="{FF2B5EF4-FFF2-40B4-BE49-F238E27FC236}">
                <a16:creationId xmlns:a16="http://schemas.microsoft.com/office/drawing/2014/main" id="{1EB50E19-3936-754E-AB3A-B385752C5E85}"/>
              </a:ext>
            </a:extLst>
          </p:cNvPr>
          <p:cNvSpPr/>
          <p:nvPr/>
        </p:nvSpPr>
        <p:spPr>
          <a:xfrm>
            <a:off x="1070775" y="3361979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Rcv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" name="Google Shape;646;p43">
            <a:extLst>
              <a:ext uri="{FF2B5EF4-FFF2-40B4-BE49-F238E27FC236}">
                <a16:creationId xmlns:a16="http://schemas.microsoft.com/office/drawing/2014/main" id="{2B8F8AB2-210B-3A47-843B-D8AFF3668E65}"/>
              </a:ext>
            </a:extLst>
          </p:cNvPr>
          <p:cNvSpPr txBox="1"/>
          <p:nvPr/>
        </p:nvSpPr>
        <p:spPr>
          <a:xfrm>
            <a:off x="924269" y="2578435"/>
            <a:ext cx="508473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1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http[1]</a:t>
            </a:r>
            <a:endParaRPr sz="1350" b="0" i="1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32" name="Google Shape;649;p43">
            <a:extLst>
              <a:ext uri="{FF2B5EF4-FFF2-40B4-BE49-F238E27FC236}">
                <a16:creationId xmlns:a16="http://schemas.microsoft.com/office/drawing/2014/main" id="{0E34E9AE-9395-AF4C-B890-614BDEEB37EE}"/>
              </a:ext>
            </a:extLst>
          </p:cNvPr>
          <p:cNvCxnSpPr>
            <a:stCxn id="23" idx="1"/>
            <a:endCxn id="30" idx="3"/>
          </p:cNvCxnSpPr>
          <p:nvPr/>
        </p:nvCxnSpPr>
        <p:spPr>
          <a:xfrm rot="10800000">
            <a:off x="1702526" y="3460358"/>
            <a:ext cx="1519500" cy="27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3" name="Google Shape;650;p43">
            <a:extLst>
              <a:ext uri="{FF2B5EF4-FFF2-40B4-BE49-F238E27FC236}">
                <a16:creationId xmlns:a16="http://schemas.microsoft.com/office/drawing/2014/main" id="{F762B7DA-A31C-EF47-88F0-569E87B70FD5}"/>
              </a:ext>
            </a:extLst>
          </p:cNvPr>
          <p:cNvCxnSpPr>
            <a:stCxn id="29" idx="3"/>
            <a:endCxn id="22" idx="1"/>
          </p:cNvCxnSpPr>
          <p:nvPr/>
        </p:nvCxnSpPr>
        <p:spPr>
          <a:xfrm>
            <a:off x="1702652" y="3163729"/>
            <a:ext cx="1527000" cy="150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433499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异步通信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Micro</a:t>
            </a:r>
            <a:r>
              <a:rPr lang="zh-CN" altLang="en-US"/>
              <a:t>中国站</a:t>
            </a:r>
            <a:endParaRPr lang="en-US"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120" name="Google Shape;120;p18"/>
          <p:cNvSpPr txBox="1"/>
          <p:nvPr/>
        </p:nvSpPr>
        <p:spPr>
          <a:xfrm>
            <a:off x="462280" y="1242875"/>
            <a:ext cx="304292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Since</a:t>
            </a:r>
            <a:r>
              <a:rPr lang="zh-CN" altLang="en-US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 </a:t>
            </a: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2019-02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62280" y="1623148"/>
            <a:ext cx="3120476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/>
            <a:r>
              <a:rPr lang="en-US">
                <a:hlinkClick r:id="rId3"/>
              </a:rPr>
              <a:t>https://github.com/micro-in-cn</a:t>
            </a:r>
            <a:endParaRPr u="sng">
              <a:solidFill>
                <a:srgbClr val="01AED1"/>
              </a:solidFill>
              <a:latin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Micro</a:t>
            </a: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 中国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8" y="2026017"/>
            <a:ext cx="1638300" cy="163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9857" y="2026017"/>
            <a:ext cx="1638301" cy="16157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89857" y="3641721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扫码加群，备注</a:t>
            </a:r>
            <a:r>
              <a:rPr kumimoji="1" lang="en-US" altLang="zh-CN"/>
              <a:t>github</a:t>
            </a:r>
            <a:endParaRPr kumimoji="1"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63772" y="3641720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Micro</a:t>
            </a:r>
            <a:r>
              <a:rPr kumimoji="1" lang="zh-CN" altLang="en-US"/>
              <a:t>中国公众号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361153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Broker 异步消息组件</a:t>
            </a:r>
          </a:p>
        </p:txBody>
      </p:sp>
      <p:sp>
        <p:nvSpPr>
          <p:cNvPr id="398" name="Google Shape;398;p34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  <p:sp>
        <p:nvSpPr>
          <p:cNvPr id="399" name="Google Shape;399;p34"/>
          <p:cNvSpPr/>
          <p:nvPr/>
        </p:nvSpPr>
        <p:spPr>
          <a:xfrm>
            <a:off x="4823758" y="2702945"/>
            <a:ext cx="1295400" cy="139522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0" name="Google Shape;400;p34"/>
          <p:cNvSpPr/>
          <p:nvPr/>
        </p:nvSpPr>
        <p:spPr>
          <a:xfrm>
            <a:off x="4983778" y="3112491"/>
            <a:ext cx="1009048" cy="2180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</a:t>
            </a: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1" name="Google Shape;401;p34"/>
          <p:cNvSpPr/>
          <p:nvPr/>
        </p:nvSpPr>
        <p:spPr>
          <a:xfrm>
            <a:off x="4983778" y="3422930"/>
            <a:ext cx="1009048" cy="5029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NATs、RbMQ 、Kafka 、</a:t>
            </a: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nsq …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2" name="Google Shape;402;p34"/>
          <p:cNvSpPr txBox="1"/>
          <p:nvPr/>
        </p:nvSpPr>
        <p:spPr>
          <a:xfrm>
            <a:off x="457200" y="1504950"/>
            <a:ext cx="5514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Subscribe：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注册关心的主题（Topic），指定队列（Queue）分发消息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3" name="Google Shape;403;p34"/>
          <p:cNvSpPr txBox="1"/>
          <p:nvPr/>
        </p:nvSpPr>
        <p:spPr>
          <a:xfrm>
            <a:off x="458975" y="1847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Publish：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异步将消息推送到主题（Topic）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4" name="Google Shape;404;p34"/>
          <p:cNvSpPr txBox="1"/>
          <p:nvPr/>
        </p:nvSpPr>
        <p:spPr>
          <a:xfrm>
            <a:off x="457200" y="2170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Encoding：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编码消息（默认JSON格式）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5" name="Google Shape;405;p34"/>
          <p:cNvSpPr/>
          <p:nvPr/>
        </p:nvSpPr>
        <p:spPr>
          <a:xfrm>
            <a:off x="3207010" y="32202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A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6" name="Google Shape;406;p34"/>
          <p:cNvSpPr/>
          <p:nvPr/>
        </p:nvSpPr>
        <p:spPr>
          <a:xfrm>
            <a:off x="3664210" y="30725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7" name="Google Shape;407;p34"/>
          <p:cNvSpPr/>
          <p:nvPr/>
        </p:nvSpPr>
        <p:spPr>
          <a:xfrm>
            <a:off x="6804958" y="3219942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C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8" name="Google Shape;408;p34"/>
          <p:cNvSpPr/>
          <p:nvPr/>
        </p:nvSpPr>
        <p:spPr>
          <a:xfrm>
            <a:off x="7262158" y="3072250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9" name="Google Shape;409;p34"/>
          <p:cNvSpPr/>
          <p:nvPr/>
        </p:nvSpPr>
        <p:spPr>
          <a:xfrm>
            <a:off x="6804958" y="40981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[X]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7262158" y="39504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1" name="Google Shape;411;p34"/>
          <p:cNvCxnSpPr>
            <a:stCxn id="405" idx="3"/>
            <a:endCxn id="399" idx="1"/>
          </p:cNvCxnSpPr>
          <p:nvPr/>
        </p:nvCxnSpPr>
        <p:spPr>
          <a:xfrm rot="10800000" flipH="1">
            <a:off x="4121410" y="3400702"/>
            <a:ext cx="702300" cy="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2" name="Google Shape;412;p34"/>
          <p:cNvSpPr/>
          <p:nvPr/>
        </p:nvSpPr>
        <p:spPr>
          <a:xfrm>
            <a:off x="6804958" y="23067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B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34"/>
          <p:cNvSpPr/>
          <p:nvPr/>
        </p:nvSpPr>
        <p:spPr>
          <a:xfrm>
            <a:off x="7262158" y="2148304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4" name="Google Shape;414;p34"/>
          <p:cNvCxnSpPr>
            <a:stCxn id="407" idx="1"/>
            <a:endCxn id="399" idx="3"/>
          </p:cNvCxnSpPr>
          <p:nvPr/>
        </p:nvCxnSpPr>
        <p:spPr>
          <a:xfrm rot="10800000">
            <a:off x="6119158" y="3400675"/>
            <a:ext cx="685800" cy="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15" name="Google Shape;415;p34"/>
          <p:cNvCxnSpPr>
            <a:stCxn id="409" idx="1"/>
            <a:endCxn id="399" idx="2"/>
          </p:cNvCxnSpPr>
          <p:nvPr/>
        </p:nvCxnSpPr>
        <p:spPr>
          <a:xfrm rot="10800000">
            <a:off x="5471458" y="4098303"/>
            <a:ext cx="1333500" cy="1806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6" name="Google Shape;416;p34"/>
          <p:cNvSpPr/>
          <p:nvPr/>
        </p:nvSpPr>
        <p:spPr>
          <a:xfrm>
            <a:off x="5166657" y="2762482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中间件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7" name="Google Shape;417;p34"/>
          <p:cNvCxnSpPr>
            <a:stCxn id="412" idx="1"/>
            <a:endCxn id="399" idx="0"/>
          </p:cNvCxnSpPr>
          <p:nvPr/>
        </p:nvCxnSpPr>
        <p:spPr>
          <a:xfrm flipH="1">
            <a:off x="5471458" y="2487502"/>
            <a:ext cx="1333500" cy="2154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8" name="Google Shape;418;p34"/>
          <p:cNvSpPr txBox="1"/>
          <p:nvPr/>
        </p:nvSpPr>
        <p:spPr>
          <a:xfrm>
            <a:off x="482125" y="4278902"/>
            <a:ext cx="383823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注：中间件不一定是消息服务，比如Http</a:t>
            </a:r>
            <a:endParaRPr sz="14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9" name="Google Shape;419;p34"/>
          <p:cNvSpPr txBox="1"/>
          <p:nvPr/>
        </p:nvSpPr>
        <p:spPr>
          <a:xfrm>
            <a:off x="5971798" y="2318586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0" name="Google Shape;420;p34"/>
          <p:cNvSpPr txBox="1"/>
          <p:nvPr/>
        </p:nvSpPr>
        <p:spPr>
          <a:xfrm>
            <a:off x="6247355" y="3242372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1" name="Google Shape;421;p34"/>
          <p:cNvSpPr txBox="1"/>
          <p:nvPr/>
        </p:nvSpPr>
        <p:spPr>
          <a:xfrm>
            <a:off x="5962684" y="4101943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2" name="Google Shape;422;p34"/>
          <p:cNvSpPr txBox="1"/>
          <p:nvPr/>
        </p:nvSpPr>
        <p:spPr>
          <a:xfrm>
            <a:off x="4273810" y="3445399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发布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3" name="Google Shape;423;p34"/>
          <p:cNvSpPr/>
          <p:nvPr/>
        </p:nvSpPr>
        <p:spPr>
          <a:xfrm>
            <a:off x="7377953" y="766511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发布与订阅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 dirty="0"/>
              <a:t>链路追踪、限流、熔断、认证</a:t>
            </a:r>
            <a:r>
              <a:rPr lang="en-US" altLang="zh-CN" dirty="0"/>
              <a:t>…</a:t>
            </a:r>
            <a:endParaRPr lang="en-US" dirty="0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Wrapper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06217" y="3328679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装饰器模式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/>
          <p:cNvSpPr/>
          <p:nvPr/>
        </p:nvSpPr>
        <p:spPr>
          <a:xfrm>
            <a:off x="3317630" y="383061"/>
            <a:ext cx="4727315" cy="43769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3"/>
          <p:cNvSpPr txBox="1"/>
          <p:nvPr/>
        </p:nvSpPr>
        <p:spPr>
          <a:xfrm>
            <a:off x="5188534" y="2135339"/>
            <a:ext cx="985519" cy="85216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01000"/>
              </a:lnSpc>
              <a:spcBef>
                <a:spcPts val="85"/>
              </a:spcBef>
            </a:pPr>
            <a:r>
              <a:rPr sz="1800" spc="-5" dirty="0">
                <a:solidFill>
                  <a:srgbClr val="FFFFFF"/>
                </a:solidFill>
                <a:latin typeface="Courier New" panose="02070309020205020404"/>
                <a:cs typeface="Courier New" panose="02070309020205020404"/>
              </a:rPr>
              <a:t>Client  or  Handler</a:t>
            </a:r>
            <a:endParaRPr sz="18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2" name="object 4"/>
          <p:cNvSpPr txBox="1"/>
          <p:nvPr/>
        </p:nvSpPr>
        <p:spPr>
          <a:xfrm>
            <a:off x="364224" y="964895"/>
            <a:ext cx="1732280" cy="2692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70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1600" b="0" spc="-5" dirty="0">
                <a:solidFill>
                  <a:srgbClr val="000000"/>
                </a:solidFill>
                <a:latin typeface="Courier New" panose="02070309020205020404"/>
                <a:cs typeface="Courier New" panose="02070309020205020404"/>
                <a:sym typeface="Arial" panose="020B0604020202020204"/>
              </a:rPr>
              <a:t>Authentication</a:t>
            </a:r>
            <a:endParaRPr lang="en-US" sz="1600" b="0" spc="-5">
              <a:solidFill>
                <a:srgbClr val="000000"/>
              </a:solidFill>
              <a:latin typeface="Courier New" panose="02070309020205020404"/>
              <a:cs typeface="Courier New" panose="02070309020205020404"/>
              <a:sym typeface="Arial" panose="020B0604020202020204"/>
            </a:endParaRPr>
          </a:p>
        </p:txBody>
      </p:sp>
      <p:sp>
        <p:nvSpPr>
          <p:cNvPr id="13" name="object 5"/>
          <p:cNvSpPr txBox="1"/>
          <p:nvPr/>
        </p:nvSpPr>
        <p:spPr>
          <a:xfrm>
            <a:off x="364224" y="1460194"/>
            <a:ext cx="1976120" cy="764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Circuit</a:t>
            </a:r>
            <a:r>
              <a:rPr sz="1600" spc="-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breaking</a:t>
            </a:r>
            <a:endParaRPr sz="1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Rate</a:t>
            </a:r>
            <a:r>
              <a:rPr sz="1600" spc="-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limiting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4" name="object 6"/>
          <p:cNvSpPr txBox="1"/>
          <p:nvPr/>
        </p:nvSpPr>
        <p:spPr>
          <a:xfrm>
            <a:off x="364224" y="2450792"/>
            <a:ext cx="87884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Logging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5" name="object 7"/>
          <p:cNvSpPr txBox="1"/>
          <p:nvPr/>
        </p:nvSpPr>
        <p:spPr>
          <a:xfrm>
            <a:off x="364224" y="2946091"/>
            <a:ext cx="2341880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Event</a:t>
            </a:r>
            <a:r>
              <a:rPr sz="1600" spc="-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notifications</a:t>
            </a:r>
            <a:endParaRPr sz="1600">
              <a:latin typeface="Courier New" panose="02070309020205020404"/>
              <a:cs typeface="Courier New" panose="02070309020205020404"/>
            </a:endParaRPr>
          </a:p>
          <a:p>
            <a:pPr marL="12700" marR="249555">
              <a:lnSpc>
                <a:spcPct val="203000"/>
              </a:lnSpc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Instrumentation  Context</a:t>
            </a:r>
            <a:r>
              <a:rPr sz="1600" spc="-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injection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Wrapper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基于</a:t>
            </a:r>
            <a:r>
              <a:rPr kumimoji="1" lang="en-US" altLang="zh-CN"/>
              <a:t>Go-Micro</a:t>
            </a:r>
            <a:r>
              <a:rPr kumimoji="1" lang="zh-CN" altLang="en-US"/>
              <a:t>的</a:t>
            </a:r>
            <a:r>
              <a:rPr kumimoji="1" lang="en-US" altLang="zh-CN"/>
              <a:t>Wrapper</a:t>
            </a:r>
            <a:r>
              <a:rPr kumimoji="1" lang="zh-CN" altLang="en-US"/>
              <a:t>实现限流器、日志处理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8341434" y="747710"/>
            <a:ext cx="299975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示例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如何使用插件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插件化</a:t>
            </a:r>
            <a:br>
              <a:rPr lang="en-US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endParaRPr lang="en-US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00" name="Google Shape;700;p4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56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为每个组件强定义了接口</a:t>
            </a:r>
          </a:p>
        </p:txBody>
      </p:sp>
      <p:sp>
        <p:nvSpPr>
          <p:cNvPr id="701" name="Google Shape;701;p4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26</a:t>
            </a:fld>
            <a:endParaRPr lang="en-US"/>
          </a:p>
        </p:txBody>
      </p:sp>
      <p:pic>
        <p:nvPicPr>
          <p:cNvPr id="702" name="Google Shape;702;p48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42333" y="3341357"/>
            <a:ext cx="1465997" cy="1465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3" name="Google Shape;703;p48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897756" y="2398144"/>
            <a:ext cx="3348488" cy="1181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4" name="Google Shape;704;p48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442333" y="1852832"/>
            <a:ext cx="1431969" cy="129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Google Shape;705;p48"/>
          <p:cNvPicPr preferRelativeResize="0"/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6771735" y="1547562"/>
            <a:ext cx="1160253" cy="125694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6" name="Google Shape;706;p48"/>
          <p:cNvPicPr preferRelativeResize="0"/>
          <p:nvPr/>
        </p:nvPicPr>
        <p:blipFill rotWithShape="1">
          <a:blip r:embed="rId7"/>
          <a:srcRect/>
          <a:stretch>
            <a:fillRect/>
          </a:stretch>
        </p:blipFill>
        <p:spPr>
          <a:xfrm>
            <a:off x="3792504" y="966513"/>
            <a:ext cx="1856240" cy="1119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7" name="Google Shape;707;p48"/>
          <p:cNvPicPr preferRelativeResize="0"/>
          <p:nvPr/>
        </p:nvPicPr>
        <p:blipFill rotWithShape="1">
          <a:blip r:embed="rId8"/>
          <a:srcRect/>
          <a:stretch>
            <a:fillRect/>
          </a:stretch>
        </p:blipFill>
        <p:spPr>
          <a:xfrm>
            <a:off x="2469907" y="3676376"/>
            <a:ext cx="1420243" cy="1303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08" name="Google Shape;708;p48"/>
          <p:cNvPicPr preferRelativeResize="0"/>
          <p:nvPr/>
        </p:nvPicPr>
        <p:blipFill rotWithShape="1">
          <a:blip r:embed="rId9"/>
          <a:srcRect/>
          <a:stretch>
            <a:fillRect/>
          </a:stretch>
        </p:blipFill>
        <p:spPr>
          <a:xfrm>
            <a:off x="4720624" y="3684768"/>
            <a:ext cx="1780994" cy="1286253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" name="Google Shape;709;p48"/>
          <p:cNvPicPr preferRelativeResize="0"/>
          <p:nvPr/>
        </p:nvPicPr>
        <p:blipFill rotWithShape="1">
          <a:blip r:embed="rId10"/>
          <a:srcRect/>
          <a:stretch>
            <a:fillRect/>
          </a:stretch>
        </p:blipFill>
        <p:spPr>
          <a:xfrm>
            <a:off x="6771735" y="3169654"/>
            <a:ext cx="1711508" cy="10302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0" name="Google Shape;710;p48"/>
          <p:cNvCxnSpPr>
            <a:endCxn id="704" idx="3"/>
          </p:cNvCxnSpPr>
          <p:nvPr/>
        </p:nvCxnSpPr>
        <p:spPr>
          <a:xfrm rot="10800000">
            <a:off x="1874302" y="2498695"/>
            <a:ext cx="1196700" cy="4758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11" name="Google Shape;711;p48"/>
          <p:cNvCxnSpPr/>
          <p:nvPr/>
        </p:nvCxnSpPr>
        <p:spPr>
          <a:xfrm flipH="1">
            <a:off x="1908330" y="3388267"/>
            <a:ext cx="1023454" cy="76496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12" name="Google Shape;712;p48"/>
          <p:cNvCxnSpPr>
            <a:endCxn id="707" idx="3"/>
          </p:cNvCxnSpPr>
          <p:nvPr/>
        </p:nvCxnSpPr>
        <p:spPr>
          <a:xfrm flipH="1">
            <a:off x="3890150" y="3388295"/>
            <a:ext cx="525600" cy="9396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13" name="Google Shape;713;p48"/>
          <p:cNvCxnSpPr>
            <a:endCxn id="708" idx="0"/>
          </p:cNvCxnSpPr>
          <p:nvPr/>
        </p:nvCxnSpPr>
        <p:spPr>
          <a:xfrm>
            <a:off x="5246021" y="3426468"/>
            <a:ext cx="365100" cy="258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14" name="Google Shape;714;p48"/>
          <p:cNvCxnSpPr>
            <a:endCxn id="709" idx="1"/>
          </p:cNvCxnSpPr>
          <p:nvPr/>
        </p:nvCxnSpPr>
        <p:spPr>
          <a:xfrm>
            <a:off x="6113835" y="3342768"/>
            <a:ext cx="657900" cy="3420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15" name="Google Shape;715;p48"/>
          <p:cNvCxnSpPr>
            <a:endCxn id="705" idx="1"/>
          </p:cNvCxnSpPr>
          <p:nvPr/>
        </p:nvCxnSpPr>
        <p:spPr>
          <a:xfrm rot="10800000" flipH="1">
            <a:off x="5868435" y="2176032"/>
            <a:ext cx="903300" cy="9078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716" name="Google Shape;716;p48"/>
          <p:cNvCxnSpPr>
            <a:endCxn id="706" idx="2"/>
          </p:cNvCxnSpPr>
          <p:nvPr/>
        </p:nvCxnSpPr>
        <p:spPr>
          <a:xfrm rot="10800000" flipH="1">
            <a:off x="4578424" y="2086269"/>
            <a:ext cx="142200" cy="4818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032366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Plugins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/>
              <a:t>插件库：</a:t>
            </a:r>
            <a:r>
              <a:rPr kumimoji="1"/>
              <a:t>https://github.com/micro/go-plugins</a:t>
            </a:r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8341434" y="747710"/>
            <a:ext cx="299975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示例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917DB-1E58-8C47-832C-84959728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插件使用方式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68079-ADC7-CF4E-8644-1769D7948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代码声明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系统变量</a:t>
            </a:r>
            <a:endParaRPr kumimoji="1" lang="en-US" altLang="zh-CN"/>
          </a:p>
          <a:p>
            <a:pPr marL="114300" indent="0">
              <a:buNone/>
            </a:pPr>
            <a:r>
              <a:rPr kumimoji="1" lang="zh-CN" altLang="en-US"/>
              <a:t>     </a:t>
            </a:r>
            <a:r>
              <a:rPr kumimoji="1" lang="en-US" altLang="zh-CN"/>
              <a:t>$ MICRO_BROKER=rabbitmq go run main.go </a:t>
            </a:r>
          </a:p>
          <a:p>
            <a:r>
              <a:rPr kumimoji="1" lang="zh-CN" altLang="en-US"/>
              <a:t>命令行</a:t>
            </a:r>
            <a:endParaRPr kumimoji="1" lang="en-US" altLang="zh-CN"/>
          </a:p>
          <a:p>
            <a:pPr marL="114300" indent="0">
              <a:buNone/>
            </a:pPr>
            <a:r>
              <a:rPr kumimoji="1" lang="zh-CN" altLang="en-US"/>
              <a:t>     </a:t>
            </a:r>
            <a:r>
              <a:rPr kumimoji="1" lang="en-US" altLang="zh-CN"/>
              <a:t>$</a:t>
            </a:r>
            <a:r>
              <a:rPr kumimoji="1" lang="zh-CN" altLang="en-US"/>
              <a:t> </a:t>
            </a:r>
            <a:r>
              <a:rPr kumimoji="1" lang="en-US" altLang="zh-CN"/>
              <a:t>go</a:t>
            </a:r>
            <a:r>
              <a:rPr kumimoji="1" lang="zh-CN" altLang="en-US"/>
              <a:t> </a:t>
            </a:r>
            <a:r>
              <a:rPr kumimoji="1" lang="en-US" altLang="zh-CN"/>
              <a:t>run</a:t>
            </a:r>
            <a:r>
              <a:rPr kumimoji="1" lang="zh-CN" altLang="en-US"/>
              <a:t> </a:t>
            </a:r>
            <a:r>
              <a:rPr kumimoji="1" lang="en-US" altLang="zh-CN"/>
              <a:t>main.go</a:t>
            </a:r>
            <a:r>
              <a:rPr kumimoji="1" lang="zh-CN" altLang="en-US"/>
              <a:t> </a:t>
            </a:r>
            <a:r>
              <a:rPr kumimoji="1" lang="en-US" altLang="zh-CN"/>
              <a:t>--broker=rabbitmq</a:t>
            </a:r>
          </a:p>
          <a:p>
            <a:endParaRPr kumimoji="1"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E21BD0-C233-C34C-A335-8EACEF47E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48" y="1744528"/>
            <a:ext cx="3748652" cy="108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1770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如何对外暴露接口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主题</a:t>
            </a: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135" name="Google Shape;135;p19"/>
          <p:cNvSpPr txBox="1"/>
          <p:nvPr/>
        </p:nvSpPr>
        <p:spPr>
          <a:xfrm>
            <a:off x="419428" y="1216585"/>
            <a:ext cx="6609080" cy="1513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使用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编写微服务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示例架构，使用微服务进行两个数学计算并返回结果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中的服务类型：</a:t>
            </a:r>
            <a:r>
              <a:rPr lang="en-US" altLang="zh-CN" dirty="0" err="1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Srv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Web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API</a:t>
            </a:r>
          </a:p>
          <a:p>
            <a:pPr marL="355600" indent="-342900">
              <a:buSzPts val="1400"/>
              <a:buFont typeface="Arial" panose="020B0604020202020204"/>
              <a:buAutoNum type="arabicPeriod"/>
            </a:pP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与异步消息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Wrapper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与日志、限流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如何使用插件：示例使用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RabbitMQ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插件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Micro API </a:t>
            </a:r>
            <a:r>
              <a:rPr lang="zh-CN" altLang="en-US"/>
              <a:t>网关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030" y="1204595"/>
            <a:ext cx="4700270" cy="273431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85DF62F-1FED-2F4D-A26B-6412FCB87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3601622" cy="3302700"/>
          </a:xfrm>
        </p:spPr>
        <p:txBody>
          <a:bodyPr/>
          <a:lstStyle/>
          <a:p>
            <a:r>
              <a:rPr kumimoji="1" lang="en-US" altLang="zh-CN"/>
              <a:t>HTTP</a:t>
            </a:r>
            <a:r>
              <a:rPr kumimoji="1" lang="zh-CN" altLang="en-US"/>
              <a:t>网关</a:t>
            </a:r>
            <a:endParaRPr kumimoji="1" lang="en-US" altLang="zh-CN"/>
          </a:p>
          <a:p>
            <a:r>
              <a:rPr kumimoji="1" lang="zh-CN" altLang="en-US"/>
              <a:t>暴露内部</a:t>
            </a:r>
            <a:r>
              <a:rPr kumimoji="1" lang="en-US" altLang="zh-CN"/>
              <a:t>RPC</a:t>
            </a:r>
            <a:r>
              <a:rPr kumimoji="1" lang="zh-CN" altLang="en-US"/>
              <a:t>、</a:t>
            </a:r>
            <a:r>
              <a:rPr kumimoji="1" lang="en-US" altLang="zh-CN"/>
              <a:t>Web</a:t>
            </a:r>
            <a:r>
              <a:rPr kumimoji="1" lang="zh-CN" altLang="en-US"/>
              <a:t>、</a:t>
            </a:r>
            <a:r>
              <a:rPr kumimoji="1" lang="en-US" altLang="zh-CN"/>
              <a:t>API</a:t>
            </a:r>
            <a:r>
              <a:rPr kumimoji="1" lang="zh-CN" altLang="en-US"/>
              <a:t>服务</a:t>
            </a:r>
            <a:endParaRPr kumimoji="1" lang="en-US" altLang="zh-CN"/>
          </a:p>
          <a:p>
            <a:r>
              <a:rPr kumimoji="1" lang="zh-CN" altLang="en-US"/>
              <a:t>基于</a:t>
            </a:r>
            <a:r>
              <a:rPr kumimoji="1" lang="en-US" altLang="zh-CN"/>
              <a:t>Go-Micro</a:t>
            </a:r>
            <a:r>
              <a:rPr kumimoji="1" lang="zh-CN" altLang="en-US"/>
              <a:t>编写，本身也是</a:t>
            </a:r>
            <a:r>
              <a:rPr kumimoji="1" lang="en-US" altLang="zh-CN"/>
              <a:t>Go-Micro</a:t>
            </a:r>
            <a:r>
              <a:rPr kumimoji="1" lang="zh-CN" altLang="en-US"/>
              <a:t>应用</a:t>
            </a:r>
            <a:endParaRPr kumimoji="1" lang="en-US" altLang="zh-CN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>
            <a:spLocks noGrp="1"/>
          </p:cNvSpPr>
          <p:nvPr>
            <p:ph type="title"/>
          </p:nvPr>
        </p:nvSpPr>
        <p:spPr>
          <a:xfrm>
            <a:off x="311785" y="445135"/>
            <a:ext cx="2890520" cy="707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kumimoji="1" lang="en-US" altLang="zh-CN">
                <a:sym typeface="+mn-ea"/>
              </a:rPr>
              <a:t>Micro API</a:t>
            </a:r>
            <a:r>
              <a:rPr kumimoji="1" lang="zh-CN" altLang="en-US">
                <a:sym typeface="+mn-ea"/>
              </a:rPr>
              <a:t>网关</a:t>
            </a:r>
            <a:endParaRPr lang="en-US"/>
          </a:p>
        </p:txBody>
      </p:sp>
      <p:sp>
        <p:nvSpPr>
          <p:cNvPr id="176" name="Google Shape;176;p24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31</a:t>
            </a:fld>
            <a:endParaRPr lang="en-US"/>
          </a:p>
        </p:txBody>
      </p:sp>
      <p:sp>
        <p:nvSpPr>
          <p:cNvPr id="177" name="Google Shape;177;p24"/>
          <p:cNvSpPr/>
          <p:nvPr/>
        </p:nvSpPr>
        <p:spPr>
          <a:xfrm>
            <a:off x="7968157" y="747710"/>
            <a:ext cx="76174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API网关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350992" y="1084172"/>
            <a:ext cx="266771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功能：将Http请求转向内部应用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9" name="Google Shape;179;p24"/>
          <p:cNvSpPr/>
          <p:nvPr/>
        </p:nvSpPr>
        <p:spPr>
          <a:xfrm>
            <a:off x="2491818" y="1889538"/>
            <a:ext cx="573578" cy="1923338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Micro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0" name="Google Shape;180;p24"/>
          <p:cNvSpPr/>
          <p:nvPr/>
        </p:nvSpPr>
        <p:spPr>
          <a:xfrm>
            <a:off x="4220480" y="1612874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2" name="Google Shape;182;p24"/>
          <p:cNvSpPr/>
          <p:nvPr/>
        </p:nvSpPr>
        <p:spPr>
          <a:xfrm>
            <a:off x="4252538" y="3656402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Message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3" name="Google Shape;183;p24"/>
          <p:cNvSpPr/>
          <p:nvPr/>
        </p:nvSpPr>
        <p:spPr>
          <a:xfrm>
            <a:off x="6575752" y="1621187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4" name="Google Shape;184;p24"/>
          <p:cNvSpPr/>
          <p:nvPr/>
        </p:nvSpPr>
        <p:spPr>
          <a:xfrm>
            <a:off x="6575752" y="2592373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5" name="Google Shape;185;p24"/>
          <p:cNvSpPr/>
          <p:nvPr/>
        </p:nvSpPr>
        <p:spPr>
          <a:xfrm>
            <a:off x="6575752" y="3656402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Message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6" name="Google Shape;186;p24"/>
          <p:cNvSpPr txBox="1"/>
          <p:nvPr/>
        </p:nvSpPr>
        <p:spPr>
          <a:xfrm>
            <a:off x="442333" y="2419824"/>
            <a:ext cx="1526380" cy="307777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orders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87" name="Google Shape;187;p24"/>
          <p:cNvCxnSpPr>
            <a:stCxn id="186" idx="3"/>
          </p:cNvCxnSpPr>
          <p:nvPr/>
        </p:nvCxnSpPr>
        <p:spPr>
          <a:xfrm>
            <a:off x="1968713" y="2573713"/>
            <a:ext cx="523200" cy="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8" name="Google Shape;188;p24"/>
          <p:cNvCxnSpPr>
            <a:endCxn id="180" idx="1"/>
          </p:cNvCxnSpPr>
          <p:nvPr/>
        </p:nvCxnSpPr>
        <p:spPr>
          <a:xfrm rot="10800000" flipH="1">
            <a:off x="3065480" y="1874623"/>
            <a:ext cx="1155000" cy="5451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9" name="Google Shape;189;p24"/>
          <p:cNvCxnSpPr>
            <a:stCxn id="180" idx="3"/>
            <a:endCxn id="183" idx="1"/>
          </p:cNvCxnSpPr>
          <p:nvPr/>
        </p:nvCxnSpPr>
        <p:spPr>
          <a:xfrm>
            <a:off x="4987636" y="1874623"/>
            <a:ext cx="1588200" cy="84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0" name="Google Shape;190;p24"/>
          <p:cNvCxnSpPr>
            <a:stCxn id="180" idx="3"/>
            <a:endCxn id="184" idx="1"/>
          </p:cNvCxnSpPr>
          <p:nvPr/>
        </p:nvCxnSpPr>
        <p:spPr>
          <a:xfrm>
            <a:off x="4987636" y="1874623"/>
            <a:ext cx="1588200" cy="9795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1" name="Google Shape;191;p24"/>
          <p:cNvSpPr txBox="1"/>
          <p:nvPr/>
        </p:nvSpPr>
        <p:spPr>
          <a:xfrm rot="-1500838">
            <a:off x="3307093" y="2106693"/>
            <a:ext cx="80502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泛式 RPC</a:t>
            </a:r>
          </a:p>
        </p:txBody>
      </p:sp>
      <p:sp>
        <p:nvSpPr>
          <p:cNvPr id="192" name="Google Shape;192;p24"/>
          <p:cNvSpPr txBox="1"/>
          <p:nvPr/>
        </p:nvSpPr>
        <p:spPr>
          <a:xfrm>
            <a:off x="5381393" y="2364372"/>
            <a:ext cx="56457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RPC</a:t>
            </a:r>
          </a:p>
        </p:txBody>
      </p:sp>
      <p:sp>
        <p:nvSpPr>
          <p:cNvPr id="193" name="Google Shape;193;p24"/>
          <p:cNvSpPr txBox="1"/>
          <p:nvPr/>
        </p:nvSpPr>
        <p:spPr>
          <a:xfrm>
            <a:off x="5563305" y="1837619"/>
            <a:ext cx="56457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RPC</a:t>
            </a:r>
          </a:p>
        </p:txBody>
      </p:sp>
      <p:sp>
        <p:nvSpPr>
          <p:cNvPr id="194" name="Google Shape;194;p24"/>
          <p:cNvSpPr txBox="1"/>
          <p:nvPr/>
        </p:nvSpPr>
        <p:spPr>
          <a:xfrm rot="-1499347">
            <a:off x="3024366" y="1868398"/>
            <a:ext cx="129554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router-&gt;namespace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3501795" y="1263589"/>
            <a:ext cx="296801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go.micro.api.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Orders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5340487" y="1628780"/>
            <a:ext cx="1010213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Get Customer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 rot="1741037">
            <a:off x="5597140" y="2231125"/>
            <a:ext cx="75212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Get Order</a:t>
            </a:r>
          </a:p>
        </p:txBody>
      </p:sp>
      <p:sp>
        <p:nvSpPr>
          <p:cNvPr id="198" name="Google Shape;198;p24"/>
          <p:cNvSpPr/>
          <p:nvPr/>
        </p:nvSpPr>
        <p:spPr>
          <a:xfrm>
            <a:off x="2002857" y="1399981"/>
            <a:ext cx="14846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go.micro.api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type: api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>
            <a:off x="4003000" y="3359819"/>
            <a:ext cx="196560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Sub: go.micro.evt.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msg</a:t>
            </a:r>
            <a:endParaRPr sz="14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0" name="Google Shape;200;p24"/>
          <p:cNvSpPr txBox="1"/>
          <p:nvPr/>
        </p:nvSpPr>
        <p:spPr>
          <a:xfrm>
            <a:off x="433873" y="3344489"/>
            <a:ext cx="1000595" cy="307777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msg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login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01" name="Google Shape;201;p24"/>
          <p:cNvCxnSpPr/>
          <p:nvPr/>
        </p:nvCxnSpPr>
        <p:spPr>
          <a:xfrm>
            <a:off x="1561381" y="3498377"/>
            <a:ext cx="930437" cy="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2" name="Google Shape;202;p24"/>
          <p:cNvCxnSpPr>
            <a:endCxn id="182" idx="1"/>
          </p:cNvCxnSpPr>
          <p:nvPr/>
        </p:nvCxnSpPr>
        <p:spPr>
          <a:xfrm>
            <a:off x="3033038" y="3498450"/>
            <a:ext cx="1219500" cy="4197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3" name="Google Shape;203;p24"/>
          <p:cNvSpPr txBox="1"/>
          <p:nvPr/>
        </p:nvSpPr>
        <p:spPr>
          <a:xfrm rot="1133597">
            <a:off x="3039091" y="3478432"/>
            <a:ext cx="1212191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Pub: login Event</a:t>
            </a: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4" name="Google Shape;204;p24"/>
          <p:cNvSpPr/>
          <p:nvPr/>
        </p:nvSpPr>
        <p:spPr>
          <a:xfrm>
            <a:off x="1983509" y="3794827"/>
            <a:ext cx="14846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go.micro.evt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type: event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5" name="Google Shape;205;p24"/>
          <p:cNvSpPr txBox="1"/>
          <p:nvPr/>
        </p:nvSpPr>
        <p:spPr>
          <a:xfrm>
            <a:off x="668886" y="4617275"/>
            <a:ext cx="262924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注：仅展示两种类型的API网关</a:t>
            </a:r>
            <a:endParaRPr sz="1400" b="0" i="1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下期内容：</a:t>
            </a:r>
            <a:r>
              <a:rPr lang="en-US" altLang="zh-CN"/>
              <a:t>Micro</a:t>
            </a:r>
            <a:r>
              <a:rPr lang="zh-CN" altLang="en-US"/>
              <a:t>工具集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32</a:t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分为两部分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r>
              <a:rPr kumimoji="1" lang="zh-CN" altLang="en-US"/>
              <a:t>：框架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：工具集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工具集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API</a:t>
            </a:r>
            <a:r>
              <a:rPr kumimoji="1" lang="zh-CN" altLang="en-US"/>
              <a:t> 微服务网关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工具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Network</a:t>
            </a:r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Tunnel</a:t>
            </a:r>
          </a:p>
          <a:p>
            <a:r>
              <a:rPr kumimoji="1" lang="en-US" altLang="zh-CN"/>
              <a:t>…</a:t>
            </a:r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谢谢大家</a:t>
            </a:r>
          </a:p>
        </p:txBody>
      </p:sp>
      <p:sp>
        <p:nvSpPr>
          <p:cNvPr id="722" name="Google Shape;722;p4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35</a:t>
            </a:fld>
            <a:endParaRPr lang="en-US"/>
          </a:p>
        </p:txBody>
      </p:sp>
      <p:sp>
        <p:nvSpPr>
          <p:cNvPr id="723" name="Google Shape;723;p49"/>
          <p:cNvSpPr txBox="1"/>
          <p:nvPr/>
        </p:nvSpPr>
        <p:spPr>
          <a:xfrm>
            <a:off x="1636090" y="1456472"/>
            <a:ext cx="112268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3"/>
              </a:rPr>
              <a:t>micro.mu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24" name="Google Shape;724;p49"/>
          <p:cNvSpPr txBox="1"/>
          <p:nvPr/>
        </p:nvSpPr>
        <p:spPr>
          <a:xfrm>
            <a:off x="372176" y="3620866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资源链接：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49"/>
          <p:cNvSpPr txBox="1"/>
          <p:nvPr/>
        </p:nvSpPr>
        <p:spPr>
          <a:xfrm>
            <a:off x="304800" y="1476364"/>
            <a:ext cx="114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官方站点: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49"/>
          <p:cNvSpPr txBox="1"/>
          <p:nvPr/>
        </p:nvSpPr>
        <p:spPr>
          <a:xfrm>
            <a:off x="304800" y="186040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微信公众号: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727" name="Google Shape;727;p4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538544" y="1803812"/>
            <a:ext cx="1078846" cy="1078846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49"/>
          <p:cNvSpPr txBox="1"/>
          <p:nvPr/>
        </p:nvSpPr>
        <p:spPr>
          <a:xfrm>
            <a:off x="405794" y="307498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提问: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49"/>
          <p:cNvSpPr txBox="1"/>
          <p:nvPr/>
        </p:nvSpPr>
        <p:spPr>
          <a:xfrm>
            <a:off x="457200" y="3943350"/>
            <a:ext cx="4644476" cy="86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5"/>
              </a:rPr>
              <a:t>Micro</a:t>
            </a:r>
            <a:endParaRPr sz="1800" b="0" i="0" u="sng" strike="noStrike" cap="none">
              <a:solidFill>
                <a:srgbClr val="01AED1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4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6"/>
              </a:rPr>
              <a:t>Micro中国站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973" y="1827589"/>
            <a:ext cx="1084935" cy="10699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Go-Micro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插件化的</a:t>
            </a:r>
            <a:r>
              <a:rPr kumimoji="1" lang="en-US" altLang="zh-CN" dirty="0"/>
              <a:t>RPC</a:t>
            </a:r>
            <a:r>
              <a:rPr kumimoji="1" lang="zh-CN" altLang="en-US" dirty="0"/>
              <a:t>框架</a:t>
            </a:r>
            <a:endParaRPr kumimoji="1" lang="en-US" altLang="zh-CN" dirty="0"/>
          </a:p>
          <a:p>
            <a:r>
              <a:rPr kumimoji="1" lang="zh-CN" altLang="en-US" dirty="0"/>
              <a:t>强定义的接口</a:t>
            </a:r>
            <a:endParaRPr kumimoji="1" lang="en-US" altLang="zh-CN" dirty="0"/>
          </a:p>
          <a:p>
            <a:r>
              <a:rPr kumimoji="1" lang="zh-CN" altLang="en-US" dirty="0"/>
              <a:t>聚焦微服务的核心需求</a:t>
            </a:r>
            <a:endParaRPr kumimoji="1" lang="en-US" altLang="zh-CN" dirty="0"/>
          </a:p>
          <a:p>
            <a:r>
              <a:rPr kumimoji="1" lang="zh-CN" altLang="en-US" dirty="0"/>
              <a:t>健全的默认实现：</a:t>
            </a:r>
            <a:r>
              <a:rPr kumimoji="1" lang="en-US" altLang="zh-CN" dirty="0" err="1"/>
              <a:t>Etcd</a:t>
            </a:r>
            <a:r>
              <a:rPr kumimoji="1" lang="zh-CN" altLang="en-US" dirty="0"/>
              <a:t>、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、</a:t>
            </a:r>
            <a:r>
              <a:rPr kumimoji="1" lang="en-US" altLang="zh-CN" dirty="0"/>
              <a:t>{json/proto}-</a:t>
            </a:r>
            <a:r>
              <a:rPr kumimoji="1" lang="en-US" altLang="zh-CN" dirty="0" err="1"/>
              <a:t>rpc</a:t>
            </a:r>
            <a:endParaRPr kumimoji="1" lang="en-US" altLang="zh-CN" dirty="0"/>
          </a:p>
          <a:p>
            <a:r>
              <a:rPr kumimoji="1" lang="zh-CN" altLang="en-US" dirty="0">
                <a:sym typeface="+mn-ea"/>
              </a:rPr>
              <a:t>扩展性：</a:t>
            </a:r>
            <a:r>
              <a:rPr kumimoji="1" lang="zh-CN" altLang="en-US" dirty="0"/>
              <a:t>基于</a:t>
            </a:r>
            <a:r>
              <a:rPr kumimoji="1" lang="en-US" altLang="zh-CN" dirty="0"/>
              <a:t>Wrapper</a:t>
            </a:r>
            <a:r>
              <a:rPr kumimoji="1" lang="zh-CN" altLang="en-US" dirty="0"/>
              <a:t>（包装器）与中间件实现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核心组件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42" y="1278609"/>
            <a:ext cx="7553916" cy="1725029"/>
          </a:xfrm>
          <a:prstGeom prst="rect">
            <a:avLst/>
          </a:prstGeom>
        </p:spPr>
      </p:pic>
      <p:sp>
        <p:nvSpPr>
          <p:cNvPr id="6" name="Google Shape;297;p31"/>
          <p:cNvSpPr txBox="1"/>
          <p:nvPr/>
        </p:nvSpPr>
        <p:spPr>
          <a:xfrm>
            <a:off x="795042" y="32897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Client：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发送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RPC请求与广播消息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" name="Google Shape;298;p31"/>
          <p:cNvSpPr txBox="1"/>
          <p:nvPr/>
        </p:nvSpPr>
        <p:spPr>
          <a:xfrm>
            <a:off x="795042" y="3579993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Server：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接收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RPC请求与消费消息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8" name="Google Shape;299;p31"/>
          <p:cNvSpPr txBox="1"/>
          <p:nvPr/>
        </p:nvSpPr>
        <p:spPr>
          <a:xfrm>
            <a:off x="5282189" y="3124561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9" name="Google Shape;300;p31"/>
          <p:cNvSpPr txBox="1"/>
          <p:nvPr/>
        </p:nvSpPr>
        <p:spPr>
          <a:xfrm>
            <a:off x="5282189" y="339228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Codec：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数据编码组件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0" name="Google Shape;301;p31"/>
          <p:cNvSpPr txBox="1"/>
          <p:nvPr/>
        </p:nvSpPr>
        <p:spPr>
          <a:xfrm>
            <a:off x="5282189" y="3657698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Registry：服务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注册组件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1" name="Google Shape;302;p31"/>
          <p:cNvSpPr txBox="1"/>
          <p:nvPr/>
        </p:nvSpPr>
        <p:spPr>
          <a:xfrm>
            <a:off x="5282189" y="41879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Transport：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同步通信组件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" name="Google Shape;303;p31"/>
          <p:cNvSpPr txBox="1"/>
          <p:nvPr/>
        </p:nvSpPr>
        <p:spPr>
          <a:xfrm>
            <a:off x="5282189" y="3922800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客户端均衡器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服务类型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E85EE-ECC0-4649-A84F-A0F26AEB1C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微服务提供服务能力的三种方式：</a:t>
            </a:r>
            <a:r>
              <a:rPr lang="en-US" altLang="zh-CN" dirty="0"/>
              <a:t>RPC</a:t>
            </a:r>
            <a:r>
              <a:rPr lang="zh-CN" altLang="en-US" dirty="0"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ea typeface="宋体" panose="02010600030101010101" pitchFamily="2" charset="-122"/>
              </a:rPr>
              <a:t>OpenAPI</a:t>
            </a:r>
            <a:r>
              <a:rPr lang="zh-CN" altLang="en-US" dirty="0">
                <a:ea typeface="宋体" panose="02010600030101010101" pitchFamily="2" charset="-122"/>
              </a:rPr>
              <a:t>、</a:t>
            </a:r>
            <a:r>
              <a:rPr lang="en-US" altLang="zh-CN" dirty="0">
                <a:ea typeface="宋体" panose="02010600030101010101" pitchFamily="2" charset="-122"/>
              </a:rPr>
              <a:t>HTTP</a:t>
            </a:r>
          </a:p>
          <a:p>
            <a:endParaRPr lang="en-US" altLang="zh-CN" dirty="0"/>
          </a:p>
          <a:p>
            <a:endParaRPr lang="en-US" altLang="zh-CN" dirty="0"/>
          </a:p>
          <a:p>
            <a:pPr marL="114300" indent="0">
              <a:buNone/>
            </a:pPr>
            <a:r>
              <a:rPr lang="zh-CN" altLang="en-US" sz="2800" b="1" dirty="0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</a:rPr>
              <a:t>Go-Micro方案：</a:t>
            </a:r>
          </a:p>
          <a:p>
            <a:pPr marL="114300" indent="0">
              <a:buNone/>
            </a:pPr>
            <a:endParaRPr lang="zh-CN" altLang="en-US" dirty="0"/>
          </a:p>
          <a:p>
            <a:r>
              <a:rPr lang="en-US" altLang="zh-CN" dirty="0"/>
              <a:t>SRV</a:t>
            </a:r>
            <a:r>
              <a:rPr lang="zh-CN" altLang="en-US" dirty="0"/>
              <a:t>：内部</a:t>
            </a:r>
            <a:r>
              <a:rPr lang="en-US" altLang="zh-CN" dirty="0"/>
              <a:t>RPC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API</a:t>
            </a:r>
            <a:r>
              <a:rPr lang="zh-CN" altLang="en-US" dirty="0"/>
              <a:t>：对外</a:t>
            </a:r>
            <a:r>
              <a:rPr lang="en-US" altLang="zh-CN" dirty="0"/>
              <a:t>API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Web</a:t>
            </a:r>
            <a:r>
              <a:rPr lang="zh-CN" altLang="en-US" dirty="0"/>
              <a:t>：对外</a:t>
            </a:r>
            <a:r>
              <a:rPr lang="en-US" altLang="zh-CN" dirty="0"/>
              <a:t>HTTP</a:t>
            </a:r>
            <a:r>
              <a:rPr lang="zh-CN" altLang="en-US" dirty="0"/>
              <a:t>服务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示例架构</a:t>
            </a:r>
            <a:endParaRPr lang="en-US"/>
          </a:p>
        </p:txBody>
      </p:sp>
      <p:sp>
        <p:nvSpPr>
          <p:cNvPr id="2" name="AutoShape 2"/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020" y="1152525"/>
            <a:ext cx="6283325" cy="37382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面临的问题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服务的注册与发现</a:t>
            </a:r>
          </a:p>
          <a:p>
            <a:r>
              <a:rPr lang="zh-CN" altLang="en-US" dirty="0"/>
              <a:t>服务之间的通信</a:t>
            </a:r>
          </a:p>
          <a:p>
            <a:r>
              <a:rPr lang="zh-CN" altLang="en-US" dirty="0"/>
              <a:t>服务的可靠性</a:t>
            </a:r>
          </a:p>
          <a:p>
            <a:r>
              <a:rPr lang="zh-CN" altLang="en-US" i="1" dirty="0"/>
              <a:t>部署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1522</TotalTime>
  <Words>875</Words>
  <Application>Microsoft Macintosh PowerPoint</Application>
  <PresentationFormat>On-screen Show (16:9)</PresentationFormat>
  <Paragraphs>241</Paragraphs>
  <Slides>35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Open Sans</vt:lpstr>
      <vt:lpstr>PT Sans Narrow</vt:lpstr>
      <vt:lpstr>Times New Roman</vt:lpstr>
      <vt:lpstr>Calibri</vt:lpstr>
      <vt:lpstr>Arial Black</vt:lpstr>
      <vt:lpstr>Arial</vt:lpstr>
      <vt:lpstr>Courier New</vt:lpstr>
      <vt:lpstr>Office Theme</vt:lpstr>
      <vt:lpstr>Tropic</vt:lpstr>
      <vt:lpstr>Go-Micro  编写微服务</vt:lpstr>
      <vt:lpstr>Micro中国站</vt:lpstr>
      <vt:lpstr>主题</vt:lpstr>
      <vt:lpstr>Go-Micro</vt:lpstr>
      <vt:lpstr>Go-Micro</vt:lpstr>
      <vt:lpstr>核心组件</vt:lpstr>
      <vt:lpstr>服务类型</vt:lpstr>
      <vt:lpstr>示例架构</vt:lpstr>
      <vt:lpstr>面临的问题</vt:lpstr>
      <vt:lpstr>Go-Micro的方案</vt:lpstr>
      <vt:lpstr>Go-Micro</vt:lpstr>
      <vt:lpstr>SRV</vt:lpstr>
      <vt:lpstr>启动日志</vt:lpstr>
      <vt:lpstr>服务参数</vt:lpstr>
      <vt:lpstr>Web</vt:lpstr>
      <vt:lpstr>API</vt:lpstr>
      <vt:lpstr>同步通信的主要流程</vt:lpstr>
      <vt:lpstr>Client-&gt;Server</vt:lpstr>
      <vt:lpstr>异步通信</vt:lpstr>
      <vt:lpstr>Broker 异步消息组件</vt:lpstr>
      <vt:lpstr>链路追踪、限流、熔断、认证…</vt:lpstr>
      <vt:lpstr>Wrapper</vt:lpstr>
      <vt:lpstr>PowerPoint Presentation</vt:lpstr>
      <vt:lpstr>Wrapper</vt:lpstr>
      <vt:lpstr>如何使用插件</vt:lpstr>
      <vt:lpstr>插件化 </vt:lpstr>
      <vt:lpstr>Plugins</vt:lpstr>
      <vt:lpstr>插件使用方式</vt:lpstr>
      <vt:lpstr>如何对外暴露接口</vt:lpstr>
      <vt:lpstr>Micro API 网关</vt:lpstr>
      <vt:lpstr>Micro API网关</vt:lpstr>
      <vt:lpstr>下期内容：Micro工具集</vt:lpstr>
      <vt:lpstr>Micro分为两部分</vt:lpstr>
      <vt:lpstr>Micro工具集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Go-Micro  框架设计</dc:title>
  <dc:creator/>
  <cp:lastModifiedBy>printfcoder@gmail.com</cp:lastModifiedBy>
  <cp:revision>241</cp:revision>
  <dcterms:created xsi:type="dcterms:W3CDTF">2019-10-08T04:43:00Z</dcterms:created>
  <dcterms:modified xsi:type="dcterms:W3CDTF">2019-12-18T15:22:52Z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